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6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6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24" r:id="rId139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39" Type="http://schemas.openxmlformats.org/officeDocument/2006/relationships/slide" Target="slides/slide69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6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6" name="Shape 4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7" name="Google Shape;4297;p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8" name="Google Shape;4298;p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notesSlide" Target="../notesSlides/notesSlide69.xml"/></Relationships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9" name="Shape 4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" name="Google Shape;4300;p625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b="1" lang="zh-CN" sz="3000" u="sng">
                <a:latin typeface="Josefin Sans"/>
                <a:ea typeface="Josefin Sans"/>
                <a:cs typeface="Josefin Sans"/>
                <a:sym typeface="Josefin Sans"/>
              </a:rPr>
              <a:t>Direct characterization</a:t>
            </a:r>
            <a:r>
              <a:rPr lang="zh-CN" sz="3000"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r>
              <a:rPr b="1" lang="zh-CN" sz="3000">
                <a:solidFill>
                  <a:srgbClr val="FF0000"/>
                </a:solidFill>
                <a:latin typeface="Josefin Sans"/>
                <a:ea typeface="Josefin Sans"/>
                <a:cs typeface="Josefin Sans"/>
                <a:sym typeface="Josefin Sans"/>
              </a:rPr>
              <a:t>tells</a:t>
            </a:r>
            <a:r>
              <a:rPr b="1" lang="zh-CN" sz="3000"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r>
              <a:rPr lang="zh-CN" sz="3000">
                <a:latin typeface="Josefin Sans"/>
                <a:ea typeface="Josefin Sans"/>
                <a:cs typeface="Josefin Sans"/>
                <a:sym typeface="Josefin Sans"/>
              </a:rPr>
              <a:t>the audience what the personality of the character is. </a:t>
            </a:r>
            <a:endParaRPr sz="30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4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b="1" lang="zh-CN">
                <a:latin typeface="Josefin Sans"/>
                <a:ea typeface="Josefin Sans"/>
                <a:cs typeface="Josefin Sans"/>
                <a:sym typeface="Josefin Sans"/>
              </a:rPr>
              <a:t>Example</a:t>
            </a:r>
            <a:r>
              <a:rPr lang="zh-CN">
                <a:latin typeface="Josefin Sans"/>
                <a:ea typeface="Josefin Sans"/>
                <a:cs typeface="Josefin Sans"/>
                <a:sym typeface="Josefin Sans"/>
              </a:rPr>
              <a:t>: “The </a:t>
            </a:r>
            <a:r>
              <a:rPr b="1" lang="zh-CN">
                <a:latin typeface="Josefin Sans"/>
                <a:ea typeface="Josefin Sans"/>
                <a:cs typeface="Josefin Sans"/>
                <a:sym typeface="Josefin Sans"/>
              </a:rPr>
              <a:t>patient </a:t>
            </a:r>
            <a:r>
              <a:rPr lang="zh-CN">
                <a:latin typeface="Josefin Sans"/>
                <a:ea typeface="Josefin Sans"/>
                <a:cs typeface="Josefin Sans"/>
                <a:sym typeface="Josefin Sans"/>
              </a:rPr>
              <a:t>boy and </a:t>
            </a:r>
            <a:r>
              <a:rPr b="1" lang="zh-CN">
                <a:latin typeface="Josefin Sans"/>
                <a:ea typeface="Josefin Sans"/>
                <a:cs typeface="Josefin Sans"/>
                <a:sym typeface="Josefin Sans"/>
              </a:rPr>
              <a:t>quiet </a:t>
            </a:r>
            <a:r>
              <a:rPr lang="zh-CN">
                <a:latin typeface="Josefin Sans"/>
                <a:ea typeface="Josefin Sans"/>
                <a:cs typeface="Josefin Sans"/>
                <a:sym typeface="Josefin Sans"/>
              </a:rPr>
              <a:t>girl were well mannered and did not disobey their mother.”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r>
              <a:rPr b="1" lang="zh-CN">
                <a:latin typeface="Josefin Sans"/>
                <a:ea typeface="Josefin Sans"/>
                <a:cs typeface="Josefin Sans"/>
                <a:sym typeface="Josefin Sans"/>
              </a:rPr>
              <a:t>Explanation</a:t>
            </a:r>
            <a:r>
              <a:rPr lang="zh-CN">
                <a:latin typeface="Josefin Sans"/>
                <a:ea typeface="Josefin Sans"/>
                <a:cs typeface="Josefin Sans"/>
                <a:sym typeface="Josefin Sans"/>
              </a:rPr>
              <a:t>: The author is directly telling the audience the personality of these two children. The boy is “______________” and the girl is “_____________________.”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301" name="Google Shape;4301;p625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b="1" lang="zh-CN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DIRECT CHARACTERIZATION</a:t>
            </a:r>
            <a:endParaRPr b="1">
              <a:solidFill>
                <a:srgbClr val="FF0000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cxnSp>
        <p:nvCxnSpPr>
          <p:cNvPr id="4302" name="Google Shape;4302;p625"/>
          <p:cNvCxnSpPr/>
          <p:nvPr/>
        </p:nvCxnSpPr>
        <p:spPr>
          <a:xfrm>
            <a:off x="720025" y="2419550"/>
            <a:ext cx="7639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